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124176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9F7131-6163-4BC6-BF9B-2FA42985227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383452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1098211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55206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1041323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3109189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1536762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3491377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343023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198048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173990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9F7131-6163-4BC6-BF9B-2FA42985227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413691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9F7131-6163-4BC6-BF9B-2FA42985227D}"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298066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322249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295112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049F7131-6163-4BC6-BF9B-2FA42985227D}" type="datetimeFigureOut">
              <a:rPr lang="en-US" smtClean="0"/>
              <a:t>1/28/2020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328383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9F7131-6163-4BC6-BF9B-2FA42985227D}"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0835-983C-4C88-BF58-85CEE69BC2D8}" type="slidenum">
              <a:rPr lang="en-US" smtClean="0"/>
              <a:t>‹#›</a:t>
            </a:fld>
            <a:endParaRPr lang="en-US"/>
          </a:p>
        </p:txBody>
      </p:sp>
    </p:spTree>
    <p:extLst>
      <p:ext uri="{BB962C8B-B14F-4D97-AF65-F5344CB8AC3E}">
        <p14:creationId xmlns:p14="http://schemas.microsoft.com/office/powerpoint/2010/main" val="24881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49F7131-6163-4BC6-BF9B-2FA42985227D}" type="datetimeFigureOut">
              <a:rPr lang="en-US" smtClean="0"/>
              <a:t>1/28/2020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6BE0835-983C-4C88-BF58-85CEE69BC2D8}" type="slidenum">
              <a:rPr lang="en-US" smtClean="0"/>
              <a:t>‹#›</a:t>
            </a:fld>
            <a:endParaRPr lang="en-US"/>
          </a:p>
        </p:txBody>
      </p:sp>
    </p:spTree>
    <p:extLst>
      <p:ext uri="{BB962C8B-B14F-4D97-AF65-F5344CB8AC3E}">
        <p14:creationId xmlns:p14="http://schemas.microsoft.com/office/powerpoint/2010/main" val="29132950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Theory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95186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Mythological or Archetypal Theory </a:t>
            </a:r>
            <a:endParaRPr lang="en-US" dirty="0"/>
          </a:p>
        </p:txBody>
      </p:sp>
      <p:sp>
        <p:nvSpPr>
          <p:cNvPr id="3" name="Content Placeholder 2"/>
          <p:cNvSpPr>
            <a:spLocks noGrp="1"/>
          </p:cNvSpPr>
          <p:nvPr>
            <p:ph idx="1"/>
          </p:nvPr>
        </p:nvSpPr>
        <p:spPr/>
        <p:txBody>
          <a:bodyPr/>
          <a:lstStyle/>
          <a:p>
            <a:r>
              <a:rPr lang="en-US" dirty="0"/>
              <a:t>Three main points of study: </a:t>
            </a:r>
          </a:p>
          <a:p>
            <a:pPr marL="457200" indent="-457200">
              <a:buAutoNum type="arabicPeriod"/>
            </a:pPr>
            <a:r>
              <a:rPr lang="en-US" dirty="0" smtClean="0"/>
              <a:t>archetypal </a:t>
            </a:r>
            <a:r>
              <a:rPr lang="en-US" dirty="0"/>
              <a:t>characters </a:t>
            </a:r>
            <a:endParaRPr lang="en-US" dirty="0" smtClean="0"/>
          </a:p>
          <a:p>
            <a:pPr marL="457200" indent="-457200">
              <a:buAutoNum type="arabicPeriod"/>
            </a:pPr>
            <a:r>
              <a:rPr lang="en-US" dirty="0" smtClean="0"/>
              <a:t>archetypal </a:t>
            </a:r>
            <a:r>
              <a:rPr lang="en-US" dirty="0"/>
              <a:t>images </a:t>
            </a:r>
            <a:endParaRPr lang="en-US" dirty="0" smtClean="0"/>
          </a:p>
          <a:p>
            <a:pPr marL="457200" indent="-457200">
              <a:buAutoNum type="arabicPeriod"/>
            </a:pPr>
            <a:r>
              <a:rPr lang="en-US" dirty="0" smtClean="0"/>
              <a:t>archetypal </a:t>
            </a:r>
            <a:r>
              <a:rPr lang="en-US" dirty="0"/>
              <a:t>situations</a:t>
            </a:r>
          </a:p>
        </p:txBody>
      </p:sp>
    </p:spTree>
    <p:extLst>
      <p:ext uri="{BB962C8B-B14F-4D97-AF65-F5344CB8AC3E}">
        <p14:creationId xmlns:p14="http://schemas.microsoft.com/office/powerpoint/2010/main" val="4196316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“Cinderella” from a Mythological or Archetypal Perspective </a:t>
            </a:r>
            <a:endParaRPr lang="en-US" dirty="0"/>
          </a:p>
        </p:txBody>
      </p:sp>
      <p:sp>
        <p:nvSpPr>
          <p:cNvPr id="3" name="Content Placeholder 2"/>
          <p:cNvSpPr>
            <a:spLocks noGrp="1"/>
          </p:cNvSpPr>
          <p:nvPr>
            <p:ph idx="1"/>
          </p:nvPr>
        </p:nvSpPr>
        <p:spPr>
          <a:xfrm>
            <a:off x="1104293" y="2448029"/>
            <a:ext cx="8946541" cy="4195481"/>
          </a:xfrm>
        </p:spPr>
        <p:txBody>
          <a:bodyPr/>
          <a:lstStyle/>
          <a:p>
            <a:pPr marL="0" indent="0">
              <a:buNone/>
            </a:pPr>
            <a:r>
              <a:rPr lang="en-US" dirty="0"/>
              <a:t>• Examine the stepmother and stepsisters as archetypal villains. </a:t>
            </a:r>
            <a:endParaRPr lang="en-US" dirty="0" smtClean="0"/>
          </a:p>
          <a:p>
            <a:pPr marL="0" indent="0">
              <a:buNone/>
            </a:pPr>
            <a:r>
              <a:rPr lang="en-US" dirty="0" smtClean="0"/>
              <a:t>• </a:t>
            </a:r>
            <a:r>
              <a:rPr lang="en-US" dirty="0"/>
              <a:t>Examine the chores Cinderella must complete (especially involving the beans in the fireplace in Grimm version) as the archetypal catalogue of difficult tasks.</a:t>
            </a:r>
          </a:p>
        </p:txBody>
      </p:sp>
    </p:spTree>
    <p:extLst>
      <p:ext uri="{BB962C8B-B14F-4D97-AF65-F5344CB8AC3E}">
        <p14:creationId xmlns:p14="http://schemas.microsoft.com/office/powerpoint/2010/main" val="223355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Historicism Theory </a:t>
            </a:r>
            <a:endParaRPr lang="en-US" dirty="0"/>
          </a:p>
        </p:txBody>
      </p:sp>
      <p:sp>
        <p:nvSpPr>
          <p:cNvPr id="3" name="Content Placeholder 2"/>
          <p:cNvSpPr>
            <a:spLocks noGrp="1"/>
          </p:cNvSpPr>
          <p:nvPr>
            <p:ph idx="1"/>
          </p:nvPr>
        </p:nvSpPr>
        <p:spPr/>
        <p:txBody>
          <a:bodyPr/>
          <a:lstStyle/>
          <a:p>
            <a:pPr marL="0" indent="0">
              <a:buNone/>
            </a:pPr>
            <a:r>
              <a:rPr lang="en-US" dirty="0"/>
              <a:t>Traditional history is, by its nature, a subjective narrative, usually told from the point of view of the powerful. </a:t>
            </a:r>
            <a:r>
              <a:rPr lang="en-US" dirty="0" smtClean="0"/>
              <a:t/>
            </a:r>
            <a:br>
              <a:rPr lang="en-US" dirty="0" smtClean="0"/>
            </a:br>
            <a:r>
              <a:rPr lang="en-US" dirty="0" smtClean="0"/>
              <a:t>• </a:t>
            </a:r>
            <a:r>
              <a:rPr lang="en-US" dirty="0"/>
              <a:t>The losers of history do not have the means to write their stories, nor is there usually an audience interested in hearing them. Most cultures, once dominated by another, are forced to forget their past. </a:t>
            </a:r>
            <a:r>
              <a:rPr lang="en-US" dirty="0" smtClean="0"/>
              <a:t/>
            </a:r>
            <a:br>
              <a:rPr lang="en-US" dirty="0" smtClean="0"/>
            </a:br>
            <a:r>
              <a:rPr lang="en-US" dirty="0" smtClean="0"/>
              <a:t>• </a:t>
            </a:r>
            <a:r>
              <a:rPr lang="en-US" dirty="0"/>
              <a:t>To maintain its sovereignty, the culture of power simply does not allow the defeated culture to be remembered.</a:t>
            </a:r>
          </a:p>
        </p:txBody>
      </p:sp>
    </p:spTree>
    <p:extLst>
      <p:ext uri="{BB962C8B-B14F-4D97-AF65-F5344CB8AC3E}">
        <p14:creationId xmlns:p14="http://schemas.microsoft.com/office/powerpoint/2010/main" val="3227596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“Cinderella” from a New Historicism Theory </a:t>
            </a:r>
            <a:endParaRPr lang="en-US" dirty="0"/>
          </a:p>
        </p:txBody>
      </p:sp>
      <p:sp>
        <p:nvSpPr>
          <p:cNvPr id="3" name="Content Placeholder 2"/>
          <p:cNvSpPr>
            <a:spLocks noGrp="1"/>
          </p:cNvSpPr>
          <p:nvPr>
            <p:ph idx="1"/>
          </p:nvPr>
        </p:nvSpPr>
        <p:spPr/>
        <p:txBody>
          <a:bodyPr/>
          <a:lstStyle/>
          <a:p>
            <a:r>
              <a:rPr lang="en-US" dirty="0"/>
              <a:t>• What can we infer about the society in which this story—considering, especially, the violence and vengeance in the Grimm version—would evolve and be told to young children? </a:t>
            </a:r>
            <a:endParaRPr lang="en-US" dirty="0" smtClean="0"/>
          </a:p>
          <a:p>
            <a:pPr marL="0" indent="0">
              <a:buNone/>
            </a:pPr>
            <a:r>
              <a:rPr lang="en-US" dirty="0" smtClean="0"/>
              <a:t/>
            </a:r>
            <a:br>
              <a:rPr lang="en-US" dirty="0" smtClean="0"/>
            </a:br>
            <a:r>
              <a:rPr lang="en-US" dirty="0" smtClean="0"/>
              <a:t>• </a:t>
            </a:r>
            <a:r>
              <a:rPr lang="en-US" dirty="0"/>
              <a:t>What can we infer about property and inheritance laws in the society in which “Cinderella” evolved? What can we infer about the society’s view of royalty and monarchic power?</a:t>
            </a:r>
          </a:p>
        </p:txBody>
      </p:sp>
    </p:spTree>
    <p:extLst>
      <p:ext uri="{BB962C8B-B14F-4D97-AF65-F5344CB8AC3E}">
        <p14:creationId xmlns:p14="http://schemas.microsoft.com/office/powerpoint/2010/main" val="4003178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Formalism Theory </a:t>
            </a:r>
            <a:endParaRPr lang="en-US" dirty="0"/>
          </a:p>
        </p:txBody>
      </p:sp>
      <p:sp>
        <p:nvSpPr>
          <p:cNvPr id="3" name="Content Placeholder 2"/>
          <p:cNvSpPr>
            <a:spLocks noGrp="1"/>
          </p:cNvSpPr>
          <p:nvPr>
            <p:ph idx="1"/>
          </p:nvPr>
        </p:nvSpPr>
        <p:spPr/>
        <p:txBody>
          <a:bodyPr/>
          <a:lstStyle/>
          <a:p>
            <a:endParaRPr lang="en-US" dirty="0" smtClean="0"/>
          </a:p>
          <a:p>
            <a:pPr marL="457200" indent="-457200">
              <a:buFont typeface="+mj-lt"/>
              <a:buAutoNum type="arabicPeriod"/>
            </a:pPr>
            <a:r>
              <a:rPr lang="en-US" dirty="0" smtClean="0"/>
              <a:t>form </a:t>
            </a:r>
            <a:r>
              <a:rPr lang="en-US" dirty="0"/>
              <a:t>and unity </a:t>
            </a:r>
          </a:p>
          <a:p>
            <a:pPr marL="457200" indent="-457200">
              <a:buFont typeface="+mj-lt"/>
              <a:buAutoNum type="arabicPeriod"/>
            </a:pPr>
            <a:r>
              <a:rPr lang="en-US" dirty="0" smtClean="0"/>
              <a:t> </a:t>
            </a:r>
            <a:r>
              <a:rPr lang="en-US" dirty="0"/>
              <a:t>diction </a:t>
            </a:r>
          </a:p>
          <a:p>
            <a:pPr marL="457200" indent="-457200">
              <a:buFont typeface="+mj-lt"/>
              <a:buAutoNum type="arabicPeriod"/>
            </a:pPr>
            <a:r>
              <a:rPr lang="en-US" dirty="0" smtClean="0"/>
              <a:t> </a:t>
            </a:r>
            <a:r>
              <a:rPr lang="en-US" dirty="0"/>
              <a:t>incongruities or inconsistencies</a:t>
            </a:r>
          </a:p>
        </p:txBody>
      </p:sp>
    </p:spTree>
    <p:extLst>
      <p:ext uri="{BB962C8B-B14F-4D97-AF65-F5344CB8AC3E}">
        <p14:creationId xmlns:p14="http://schemas.microsoft.com/office/powerpoint/2010/main" val="22124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“Cinderella” from a Formalism Perspective </a:t>
            </a:r>
            <a:endParaRPr lang="en-US" dirty="0"/>
          </a:p>
        </p:txBody>
      </p:sp>
      <p:sp>
        <p:nvSpPr>
          <p:cNvPr id="3" name="Content Placeholder 2"/>
          <p:cNvSpPr>
            <a:spLocks noGrp="1"/>
          </p:cNvSpPr>
          <p:nvPr>
            <p:ph idx="1"/>
          </p:nvPr>
        </p:nvSpPr>
        <p:spPr/>
        <p:txBody>
          <a:bodyPr/>
          <a:lstStyle/>
          <a:p>
            <a:pPr marL="0" indent="0">
              <a:buNone/>
            </a:pPr>
            <a:r>
              <a:rPr lang="en-US" dirty="0"/>
              <a:t>• Look for symbolic, or some other, significance for the specific items and animals chosen (for the coach and staff) and/or the numbers of each chosen. </a:t>
            </a:r>
            <a:endParaRPr lang="en-US" dirty="0" smtClean="0"/>
          </a:p>
          <a:p>
            <a:pPr marL="0" indent="0">
              <a:buNone/>
            </a:pPr>
            <a:endParaRPr lang="en-US" dirty="0" smtClean="0"/>
          </a:p>
          <a:p>
            <a:pPr marL="0" indent="0">
              <a:buNone/>
            </a:pPr>
            <a:r>
              <a:rPr lang="en-US" dirty="0" smtClean="0"/>
              <a:t>• </a:t>
            </a:r>
            <a:r>
              <a:rPr lang="en-US" dirty="0"/>
              <a:t>Compare the speech patterns of Cinderella and the stepmother and stepsisters. Are there noticeable differences in cadence? Do any use more (or less) figurative or poetic language than the others? Do any speak noticeably more (or less) than the others?</a:t>
            </a:r>
          </a:p>
        </p:txBody>
      </p:sp>
    </p:spTree>
    <p:extLst>
      <p:ext uri="{BB962C8B-B14F-4D97-AF65-F5344CB8AC3E}">
        <p14:creationId xmlns:p14="http://schemas.microsoft.com/office/powerpoint/2010/main" val="376663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terms “literary theory” and “critical theory” refer to essentially the same fields of study. They both address ways of looking at literature beyond the typical plot-</a:t>
            </a:r>
            <a:r>
              <a:rPr lang="en-US" dirty="0" err="1"/>
              <a:t>themecharacter</a:t>
            </a:r>
            <a:r>
              <a:rPr lang="en-US" dirty="0"/>
              <a:t>-setting studies.</a:t>
            </a:r>
          </a:p>
        </p:txBody>
      </p:sp>
    </p:spTree>
    <p:extLst>
      <p:ext uri="{BB962C8B-B14F-4D97-AF65-F5344CB8AC3E}">
        <p14:creationId xmlns:p14="http://schemas.microsoft.com/office/powerpoint/2010/main" val="71204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Literary Theory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One of the views is likely to affirm your perspective and speak to what you see in the literature you are studying. </a:t>
            </a:r>
            <a:r>
              <a:rPr lang="en-US" dirty="0" smtClean="0"/>
              <a:t/>
            </a:r>
            <a:br>
              <a:rPr lang="en-US" dirty="0" smtClean="0"/>
            </a:br>
            <a:r>
              <a:rPr lang="en-US" dirty="0" smtClean="0"/>
              <a:t/>
            </a:r>
            <a:br>
              <a:rPr lang="en-US" dirty="0" smtClean="0"/>
            </a:br>
            <a:r>
              <a:rPr lang="en-US" dirty="0" smtClean="0"/>
              <a:t>• </a:t>
            </a:r>
            <a:r>
              <a:rPr lang="en-US" dirty="0"/>
              <a:t>Studying a view different from yours—not to disagree with it, but to understand it—helps you understand those who hold that view. </a:t>
            </a:r>
            <a:r>
              <a:rPr lang="en-US" dirty="0" smtClean="0"/>
              <a:t/>
            </a:r>
            <a:br>
              <a:rPr lang="en-US" dirty="0" smtClean="0"/>
            </a:br>
            <a:endParaRPr lang="en-US" dirty="0" smtClean="0"/>
          </a:p>
          <a:p>
            <a:pPr marL="0" indent="0">
              <a:buNone/>
            </a:pPr>
            <a:r>
              <a:rPr lang="en-US" dirty="0" smtClean="0"/>
              <a:t>• </a:t>
            </a:r>
            <a:r>
              <a:rPr lang="en-US" dirty="0"/>
              <a:t>Studying a work from more than one view gives you a deeper understanding of the author’s work and a better appreciation for the richness of it.</a:t>
            </a:r>
          </a:p>
        </p:txBody>
      </p:sp>
    </p:spTree>
    <p:extLst>
      <p:ext uri="{BB962C8B-B14F-4D97-AF65-F5344CB8AC3E}">
        <p14:creationId xmlns:p14="http://schemas.microsoft.com/office/powerpoint/2010/main" val="394334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Theory </a:t>
            </a:r>
            <a:endParaRPr lang="en-US" dirty="0"/>
          </a:p>
        </p:txBody>
      </p:sp>
      <p:sp>
        <p:nvSpPr>
          <p:cNvPr id="3" name="Content Placeholder 2"/>
          <p:cNvSpPr>
            <a:spLocks noGrp="1"/>
          </p:cNvSpPr>
          <p:nvPr>
            <p:ph idx="1"/>
          </p:nvPr>
        </p:nvSpPr>
        <p:spPr/>
        <p:txBody>
          <a:bodyPr/>
          <a:lstStyle/>
          <a:p>
            <a:r>
              <a:rPr lang="en-US" dirty="0"/>
              <a:t>Three main areas of study and points of criticism exist in the Feminist Theory: </a:t>
            </a:r>
            <a:endParaRPr lang="en-US" dirty="0" smtClean="0"/>
          </a:p>
          <a:p>
            <a:pPr marL="457200" indent="-457200">
              <a:buAutoNum type="arabicPeriod"/>
            </a:pPr>
            <a:r>
              <a:rPr lang="en-US" dirty="0" smtClean="0"/>
              <a:t>differences </a:t>
            </a:r>
            <a:r>
              <a:rPr lang="en-US" dirty="0"/>
              <a:t>between men and women </a:t>
            </a:r>
            <a:endParaRPr lang="en-US" dirty="0" smtClean="0"/>
          </a:p>
          <a:p>
            <a:pPr marL="457200" indent="-457200">
              <a:buAutoNum type="arabicPeriod"/>
            </a:pPr>
            <a:r>
              <a:rPr lang="en-US" dirty="0" smtClean="0"/>
              <a:t>women </a:t>
            </a:r>
            <a:r>
              <a:rPr lang="en-US" dirty="0"/>
              <a:t>in positions of power and power dynamics between men and women </a:t>
            </a:r>
          </a:p>
          <a:p>
            <a:pPr marL="457200" indent="-457200">
              <a:buAutoNum type="arabicPeriod"/>
            </a:pPr>
            <a:r>
              <a:rPr lang="en-US" dirty="0" smtClean="0"/>
              <a:t>the </a:t>
            </a:r>
            <a:r>
              <a:rPr lang="en-US" dirty="0"/>
              <a:t>female </a:t>
            </a:r>
            <a:r>
              <a:rPr lang="en-US" dirty="0" smtClean="0"/>
              <a:t>experience</a:t>
            </a:r>
          </a:p>
          <a:p>
            <a:pPr marL="457200" indent="-457200">
              <a:buAutoNum type="arabicPeriod"/>
            </a:pPr>
            <a:endParaRPr lang="en-US" dirty="0"/>
          </a:p>
          <a:p>
            <a:pPr marL="0" indent="0">
              <a:buNone/>
            </a:pPr>
            <a:endParaRPr lang="en-US" dirty="0"/>
          </a:p>
        </p:txBody>
      </p:sp>
    </p:spTree>
    <p:extLst>
      <p:ext uri="{BB962C8B-B14F-4D97-AF65-F5344CB8AC3E}">
        <p14:creationId xmlns:p14="http://schemas.microsoft.com/office/powerpoint/2010/main" val="408606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Examining “Cinderella” from a Feminist Perspective</a:t>
            </a:r>
          </a:p>
        </p:txBody>
      </p:sp>
      <p:sp>
        <p:nvSpPr>
          <p:cNvPr id="3" name="Content Placeholder 2"/>
          <p:cNvSpPr>
            <a:spLocks noGrp="1"/>
          </p:cNvSpPr>
          <p:nvPr>
            <p:ph idx="1"/>
          </p:nvPr>
        </p:nvSpPr>
        <p:spPr/>
        <p:txBody>
          <a:bodyPr/>
          <a:lstStyle/>
          <a:p>
            <a:r>
              <a:rPr lang="en-US" dirty="0" smtClean="0"/>
              <a:t>Consider </a:t>
            </a:r>
            <a:r>
              <a:rPr lang="en-US" dirty="0"/>
              <a:t>the potentially misogynist theme of abused-girl-waiting-to-be-rescued-by-prince. </a:t>
            </a:r>
          </a:p>
          <a:p>
            <a:r>
              <a:rPr lang="en-US" dirty="0" smtClean="0"/>
              <a:t>Consider </a:t>
            </a:r>
            <a:r>
              <a:rPr lang="en-US" dirty="0"/>
              <a:t>the values conveyed in the portrayal of the “good girl” as physically beautiful and the “wicked girls” as physically ugly.</a:t>
            </a:r>
          </a:p>
        </p:txBody>
      </p:sp>
    </p:spTree>
    <p:extLst>
      <p:ext uri="{BB962C8B-B14F-4D97-AF65-F5344CB8AC3E}">
        <p14:creationId xmlns:p14="http://schemas.microsoft.com/office/powerpoint/2010/main" val="160401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Marxist Theory </a:t>
            </a:r>
            <a:endParaRPr lang="en-US" dirty="0"/>
          </a:p>
        </p:txBody>
      </p:sp>
      <p:sp>
        <p:nvSpPr>
          <p:cNvPr id="3" name="Content Placeholder 2"/>
          <p:cNvSpPr>
            <a:spLocks noGrp="1"/>
          </p:cNvSpPr>
          <p:nvPr>
            <p:ph idx="1"/>
          </p:nvPr>
        </p:nvSpPr>
        <p:spPr/>
        <p:txBody>
          <a:bodyPr/>
          <a:lstStyle/>
          <a:p>
            <a:r>
              <a:rPr lang="en-US" dirty="0"/>
              <a:t>• economic power </a:t>
            </a:r>
            <a:endParaRPr lang="en-US" dirty="0" smtClean="0"/>
          </a:p>
          <a:p>
            <a:r>
              <a:rPr lang="en-US" dirty="0" smtClean="0"/>
              <a:t>• </a:t>
            </a:r>
            <a:r>
              <a:rPr lang="en-US" dirty="0"/>
              <a:t>materialism versus spirituality </a:t>
            </a:r>
            <a:endParaRPr lang="en-US" dirty="0" smtClean="0"/>
          </a:p>
          <a:p>
            <a:r>
              <a:rPr lang="en-US" dirty="0" smtClean="0"/>
              <a:t>• </a:t>
            </a:r>
            <a:r>
              <a:rPr lang="en-US" dirty="0"/>
              <a:t>class conflict </a:t>
            </a:r>
            <a:endParaRPr lang="en-US" dirty="0" smtClean="0"/>
          </a:p>
          <a:p>
            <a:r>
              <a:rPr lang="en-US" dirty="0" smtClean="0"/>
              <a:t>• </a:t>
            </a:r>
            <a:r>
              <a:rPr lang="en-US" dirty="0"/>
              <a:t>art, literature, and ideologies</a:t>
            </a:r>
          </a:p>
        </p:txBody>
      </p:sp>
    </p:spTree>
    <p:extLst>
      <p:ext uri="{BB962C8B-B14F-4D97-AF65-F5344CB8AC3E}">
        <p14:creationId xmlns:p14="http://schemas.microsoft.com/office/powerpoint/2010/main" val="391056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“Cinderella” from a Marxist Perspective </a:t>
            </a:r>
            <a:endParaRPr lang="en-US" dirty="0"/>
          </a:p>
        </p:txBody>
      </p:sp>
      <p:sp>
        <p:nvSpPr>
          <p:cNvPr id="3" name="Content Placeholder 2"/>
          <p:cNvSpPr>
            <a:spLocks noGrp="1"/>
          </p:cNvSpPr>
          <p:nvPr>
            <p:ph idx="1"/>
          </p:nvPr>
        </p:nvSpPr>
        <p:spPr/>
        <p:txBody>
          <a:bodyPr/>
          <a:lstStyle/>
          <a:p>
            <a:r>
              <a:rPr lang="en-US" dirty="0"/>
              <a:t>• oppressed by her bourgeoisie stepmother and stepsisters, who have stolen her rightful inheritance and turned her into a servant in her own home; </a:t>
            </a:r>
            <a:endParaRPr lang="en-US" dirty="0" smtClean="0"/>
          </a:p>
          <a:p>
            <a:r>
              <a:rPr lang="en-US" dirty="0" smtClean="0"/>
              <a:t>• </a:t>
            </a:r>
            <a:r>
              <a:rPr lang="en-US" dirty="0"/>
              <a:t>desiring to join the ranks of the bourgeoisie by marrying the prince.</a:t>
            </a:r>
          </a:p>
        </p:txBody>
      </p:sp>
    </p:spTree>
    <p:extLst>
      <p:ext uri="{BB962C8B-B14F-4D97-AF65-F5344CB8AC3E}">
        <p14:creationId xmlns:p14="http://schemas.microsoft.com/office/powerpoint/2010/main" val="34851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Psychoanalytic or Freudian Theory</a:t>
            </a:r>
            <a:endParaRPr lang="en-US" dirty="0"/>
          </a:p>
        </p:txBody>
      </p:sp>
      <p:sp>
        <p:nvSpPr>
          <p:cNvPr id="3" name="Content Placeholder 2"/>
          <p:cNvSpPr>
            <a:spLocks noGrp="1"/>
          </p:cNvSpPr>
          <p:nvPr>
            <p:ph idx="1"/>
          </p:nvPr>
        </p:nvSpPr>
        <p:spPr/>
        <p:txBody>
          <a:bodyPr/>
          <a:lstStyle/>
          <a:p>
            <a:r>
              <a:rPr lang="en-US" dirty="0"/>
              <a:t>There are strong Oedipal connotations in Freudian theory: </a:t>
            </a:r>
            <a:endParaRPr lang="en-US" dirty="0" smtClean="0"/>
          </a:p>
          <a:p>
            <a:r>
              <a:rPr lang="en-US" dirty="0" smtClean="0"/>
              <a:t>Main </a:t>
            </a:r>
            <a:r>
              <a:rPr lang="en-US" dirty="0"/>
              <a:t>areas of study/points of criticism of the first view are: </a:t>
            </a:r>
            <a:r>
              <a:rPr lang="en-US" dirty="0" smtClean="0"/>
              <a:t/>
            </a:r>
            <a:br>
              <a:rPr lang="en-US" dirty="0" smtClean="0"/>
            </a:br>
            <a:r>
              <a:rPr lang="en-US" dirty="0" smtClean="0"/>
              <a:t>• </a:t>
            </a:r>
            <a:r>
              <a:rPr lang="en-US" dirty="0"/>
              <a:t>the son’s desire for his mother </a:t>
            </a:r>
            <a:r>
              <a:rPr lang="en-US" dirty="0" smtClean="0"/>
              <a:t/>
            </a:r>
            <a:br>
              <a:rPr lang="en-US" dirty="0" smtClean="0"/>
            </a:br>
            <a:r>
              <a:rPr lang="en-US" dirty="0" smtClean="0"/>
              <a:t>• </a:t>
            </a:r>
            <a:r>
              <a:rPr lang="en-US" dirty="0"/>
              <a:t>the father’s envy of the son and rivalry for the mother’s attention • the daughter’s desire for her father </a:t>
            </a:r>
            <a:r>
              <a:rPr lang="en-US" dirty="0" smtClean="0"/>
              <a:t/>
            </a:r>
            <a:br>
              <a:rPr lang="en-US" dirty="0" smtClean="0"/>
            </a:br>
            <a:r>
              <a:rPr lang="en-US" dirty="0" smtClean="0"/>
              <a:t>• </a:t>
            </a:r>
            <a:r>
              <a:rPr lang="en-US" dirty="0"/>
              <a:t>the mother’s envy of the daughter and rivalry for the father’s attention. </a:t>
            </a:r>
            <a:r>
              <a:rPr lang="en-US" dirty="0" smtClean="0"/>
              <a:t/>
            </a:r>
            <a:br>
              <a:rPr lang="en-US" dirty="0" smtClean="0"/>
            </a:br>
            <a:endParaRPr lang="en-US" dirty="0" smtClean="0"/>
          </a:p>
          <a:p>
            <a:r>
              <a:rPr lang="en-US" dirty="0" smtClean="0"/>
              <a:t>Of </a:t>
            </a:r>
            <a:r>
              <a:rPr lang="en-US" dirty="0"/>
              <a:t>course, these all operate on a subconscious level to avoid violating serious </a:t>
            </a:r>
            <a:r>
              <a:rPr lang="en-US" dirty="0" smtClean="0"/>
              <a:t>social norms. </a:t>
            </a:r>
            <a:endParaRPr lang="en-US" dirty="0"/>
          </a:p>
        </p:txBody>
      </p:sp>
    </p:spTree>
    <p:extLst>
      <p:ext uri="{BB962C8B-B14F-4D97-AF65-F5344CB8AC3E}">
        <p14:creationId xmlns:p14="http://schemas.microsoft.com/office/powerpoint/2010/main" val="184031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“Cinderella” from a Psychoanalytic or Freudian Perspective</a:t>
            </a:r>
            <a:endParaRPr lang="en-US" dirty="0"/>
          </a:p>
        </p:txBody>
      </p:sp>
      <p:sp>
        <p:nvSpPr>
          <p:cNvPr id="3" name="Content Placeholder 2"/>
          <p:cNvSpPr>
            <a:spLocks noGrp="1"/>
          </p:cNvSpPr>
          <p:nvPr>
            <p:ph idx="1"/>
          </p:nvPr>
        </p:nvSpPr>
        <p:spPr>
          <a:xfrm>
            <a:off x="1104293" y="2572207"/>
            <a:ext cx="8946541" cy="4195481"/>
          </a:xfrm>
        </p:spPr>
        <p:txBody>
          <a:bodyPr/>
          <a:lstStyle/>
          <a:p>
            <a:r>
              <a:rPr lang="en-US" dirty="0"/>
              <a:t>• Consider Cinderella as a representative of the id —expressing desire. </a:t>
            </a:r>
            <a:r>
              <a:rPr lang="en-US" dirty="0" smtClean="0"/>
              <a:t/>
            </a:r>
            <a:br>
              <a:rPr lang="en-US" dirty="0" smtClean="0"/>
            </a:br>
            <a:r>
              <a:rPr lang="en-US" dirty="0" smtClean="0"/>
              <a:t/>
            </a:r>
            <a:br>
              <a:rPr lang="en-US" dirty="0" smtClean="0"/>
            </a:br>
            <a:r>
              <a:rPr lang="en-US" dirty="0" smtClean="0"/>
              <a:t>• </a:t>
            </a:r>
            <a:r>
              <a:rPr lang="en-US" dirty="0"/>
              <a:t>Consider the stepmother and stepsisters as representatives of the superego—preventing the id from fulfilling its desire. </a:t>
            </a:r>
            <a:r>
              <a:rPr lang="en-US" dirty="0" smtClean="0"/>
              <a:t/>
            </a:r>
            <a:br>
              <a:rPr lang="en-US" dirty="0" smtClean="0"/>
            </a:br>
            <a:r>
              <a:rPr lang="en-US" dirty="0" smtClean="0"/>
              <a:t/>
            </a:r>
            <a:br>
              <a:rPr lang="en-US" dirty="0" smtClean="0"/>
            </a:br>
            <a:r>
              <a:rPr lang="en-US" dirty="0" smtClean="0"/>
              <a:t>• </a:t>
            </a:r>
            <a:r>
              <a:rPr lang="en-US" dirty="0"/>
              <a:t>Consider the fairy godmother and the prince as representatives of the ego—negotiating between the id and the superego and allowing the desires of the id to be fulfilled in a socially acceptable manner.</a:t>
            </a:r>
          </a:p>
        </p:txBody>
      </p:sp>
    </p:spTree>
    <p:extLst>
      <p:ext uri="{BB962C8B-B14F-4D97-AF65-F5344CB8AC3E}">
        <p14:creationId xmlns:p14="http://schemas.microsoft.com/office/powerpoint/2010/main" val="1485649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6A37DDFF0CCD438FE13D50C6B7D67A" ma:contentTypeVersion="10" ma:contentTypeDescription="Create a new document." ma:contentTypeScope="" ma:versionID="6362ee524931accfe83ef7751840f7e7">
  <xsd:schema xmlns:xsd="http://www.w3.org/2001/XMLSchema" xmlns:xs="http://www.w3.org/2001/XMLSchema" xmlns:p="http://schemas.microsoft.com/office/2006/metadata/properties" xmlns:ns3="ed7f0357-1aca-4c26-bf41-85c05f135d7f" xmlns:ns4="fef2eb35-6cc4-43b3-a41b-1d0d7c84472e" targetNamespace="http://schemas.microsoft.com/office/2006/metadata/properties" ma:root="true" ma:fieldsID="dbd1eed6893a013db897eb9ec91d54cf" ns3:_="" ns4:_="">
    <xsd:import namespace="ed7f0357-1aca-4c26-bf41-85c05f135d7f"/>
    <xsd:import namespace="fef2eb35-6cc4-43b3-a41b-1d0d7c8447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7f0357-1aca-4c26-bf41-85c05f135d7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f2eb35-6cc4-43b3-a41b-1d0d7c84472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37BC2C-585B-4FAB-91EE-DB06A818C0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7f0357-1aca-4c26-bf41-85c05f135d7f"/>
    <ds:schemaRef ds:uri="fef2eb35-6cc4-43b3-a41b-1d0d7c8447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1A4928-2CBD-453A-A22E-D0CC02626B89}">
  <ds:schemaRefs>
    <ds:schemaRef ds:uri="http://schemas.microsoft.com/sharepoint/v3/contenttype/forms"/>
  </ds:schemaRefs>
</ds:datastoreItem>
</file>

<file path=customXml/itemProps3.xml><?xml version="1.0" encoding="utf-8"?>
<ds:datastoreItem xmlns:ds="http://schemas.openxmlformats.org/officeDocument/2006/customXml" ds:itemID="{3C13B714-2946-4FF3-9E20-93CAF294E324}">
  <ds:schemaRefs>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fef2eb35-6cc4-43b3-a41b-1d0d7c84472e"/>
    <ds:schemaRef ds:uri="ed7f0357-1aca-4c26-bf41-85c05f135d7f"/>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Template>
  <TotalTime>16</TotalTime>
  <Words>487</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vt:lpstr>
      <vt:lpstr>Literary Theory </vt:lpstr>
      <vt:lpstr>PowerPoint Presentation</vt:lpstr>
      <vt:lpstr>Benefits of using Literary Theory </vt:lpstr>
      <vt:lpstr>Feminist Theory </vt:lpstr>
      <vt:lpstr>Examining “Cinderella” from a Feminist Perspective</vt:lpstr>
      <vt:lpstr>Marxist Theory </vt:lpstr>
      <vt:lpstr>Examining “Cinderella” from a Marxist Perspective </vt:lpstr>
      <vt:lpstr>Psychoanalytic or Freudian Theory</vt:lpstr>
      <vt:lpstr>Examining “Cinderella” from a Psychoanalytic or Freudian Perspective</vt:lpstr>
      <vt:lpstr>Mythological or Archetypal Theory </vt:lpstr>
      <vt:lpstr>Examining “Cinderella” from a Mythological or Archetypal Perspective </vt:lpstr>
      <vt:lpstr>New Historicism Theory </vt:lpstr>
      <vt:lpstr>Examining “Cinderella” from a New Historicism Theory </vt:lpstr>
      <vt:lpstr>Formalism Theory </vt:lpstr>
      <vt:lpstr>Examining “Cinderella” from a Formalism Perspective </vt:lpstr>
    </vt:vector>
  </TitlesOfParts>
  <Company>Bluewater District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Theory</dc:title>
  <dc:creator>Katie Ferguson</dc:creator>
  <cp:lastModifiedBy>Katie Ferguson</cp:lastModifiedBy>
  <cp:revision>2</cp:revision>
  <dcterms:created xsi:type="dcterms:W3CDTF">2020-01-28T15:18:16Z</dcterms:created>
  <dcterms:modified xsi:type="dcterms:W3CDTF">2020-01-28T15:34:57Z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0x0101008B6A37DDFF0CCD438FE13D50C6B7D67A</vt:lpwstr>
  </property>
</Properties>
</file>